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0" d="100"/>
          <a:sy n="80" d="100"/>
        </p:scale>
        <p:origin x="-1445"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FB14D576-EC39-4AC5-91D1-C08DEE05509F}" type="datetimeFigureOut">
              <a:rPr lang="ar-IQ" smtClean="0"/>
              <a:t>02/04/1440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A52F7A40-38A9-429F-BFFD-72C427EFA775}"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B14D576-EC39-4AC5-91D1-C08DEE05509F}"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52F7A40-38A9-429F-BFFD-72C427EFA77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B14D576-EC39-4AC5-91D1-C08DEE05509F}"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52F7A40-38A9-429F-BFFD-72C427EFA77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B14D576-EC39-4AC5-91D1-C08DEE05509F}"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52F7A40-38A9-429F-BFFD-72C427EFA775}"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FB14D576-EC39-4AC5-91D1-C08DEE05509F}"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52F7A40-38A9-429F-BFFD-72C427EFA775}"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FB14D576-EC39-4AC5-91D1-C08DEE05509F}"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52F7A40-38A9-429F-BFFD-72C427EFA775}"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FB14D576-EC39-4AC5-91D1-C08DEE05509F}" type="datetimeFigureOut">
              <a:rPr lang="ar-IQ" smtClean="0"/>
              <a:t>02/04/1440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52F7A40-38A9-429F-BFFD-72C427EFA775}"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FB14D576-EC39-4AC5-91D1-C08DEE05509F}" type="datetimeFigureOut">
              <a:rPr lang="ar-IQ" smtClean="0"/>
              <a:t>02/04/1440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52F7A40-38A9-429F-BFFD-72C427EFA775}"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14D576-EC39-4AC5-91D1-C08DEE05509F}" type="datetimeFigureOut">
              <a:rPr lang="ar-IQ" smtClean="0"/>
              <a:t>02/04/1440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52F7A40-38A9-429F-BFFD-72C427EFA775}"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FB14D576-EC39-4AC5-91D1-C08DEE05509F}"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52F7A40-38A9-429F-BFFD-72C427EFA775}"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FB14D576-EC39-4AC5-91D1-C08DEE05509F}"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A52F7A40-38A9-429F-BFFD-72C427EFA775}"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B14D576-EC39-4AC5-91D1-C08DEE05509F}" type="datetimeFigureOut">
              <a:rPr lang="ar-IQ" smtClean="0"/>
              <a:t>02/04/1440</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52F7A40-38A9-429F-BFFD-72C427EFA775}"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IQ" dirty="0" smtClean="0"/>
              <a:t>حركات القوة وحركات المرجحة </a:t>
            </a:r>
            <a:endParaRPr lang="ar-IQ" dirty="0"/>
          </a:p>
        </p:txBody>
      </p:sp>
      <p:sp>
        <p:nvSpPr>
          <p:cNvPr id="3" name="عنوان فرعي 2"/>
          <p:cNvSpPr>
            <a:spLocks noGrp="1"/>
          </p:cNvSpPr>
          <p:nvPr>
            <p:ph type="subTitle" idx="1"/>
          </p:nvPr>
        </p:nvSpPr>
        <p:spPr/>
        <p:txBody>
          <a:bodyPr/>
          <a:lstStyle/>
          <a:p>
            <a:endParaRPr lang="ar-IQ" dirty="0"/>
          </a:p>
        </p:txBody>
      </p:sp>
    </p:spTree>
    <p:extLst>
      <p:ext uri="{BB962C8B-B14F-4D97-AF65-F5344CB8AC3E}">
        <p14:creationId xmlns:p14="http://schemas.microsoft.com/office/powerpoint/2010/main" val="608824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txBody>
          <a:bodyPr>
            <a:normAutofit fontScale="77500" lnSpcReduction="20000"/>
          </a:bodyPr>
          <a:lstStyle/>
          <a:p>
            <a:pPr algn="just"/>
            <a:r>
              <a:rPr lang="ar-SA" b="1" dirty="0">
                <a:latin typeface="Simplified Arabic" panose="02020603050405020304" pitchFamily="18" charset="-78"/>
                <a:cs typeface="Simplified Arabic" panose="02020603050405020304" pitchFamily="18" charset="-78"/>
              </a:rPr>
              <a:t>تتكون حركات </a:t>
            </a:r>
            <a:r>
              <a:rPr lang="ar-SA" b="1" dirty="0" err="1">
                <a:latin typeface="Simplified Arabic" panose="02020603050405020304" pitchFamily="18" charset="-78"/>
                <a:cs typeface="Simplified Arabic" panose="02020603050405020304" pitchFamily="18" charset="-78"/>
              </a:rPr>
              <a:t>الجمناستك</a:t>
            </a:r>
            <a:r>
              <a:rPr lang="ar-SA" b="1" dirty="0">
                <a:latin typeface="Simplified Arabic" panose="02020603050405020304" pitchFamily="18" charset="-78"/>
                <a:cs typeface="Simplified Arabic" panose="02020603050405020304" pitchFamily="18" charset="-78"/>
              </a:rPr>
              <a:t> على الأجهزة والأرض من : </a:t>
            </a:r>
            <a:endParaRPr lang="en-US" dirty="0">
              <a:latin typeface="Simplified Arabic" panose="02020603050405020304" pitchFamily="18" charset="-78"/>
              <a:cs typeface="Simplified Arabic" panose="02020603050405020304" pitchFamily="18" charset="-78"/>
            </a:endParaRPr>
          </a:p>
          <a:p>
            <a:pPr lvl="0" algn="just"/>
            <a:r>
              <a:rPr lang="ar-SA" dirty="0">
                <a:latin typeface="Simplified Arabic" panose="02020603050405020304" pitchFamily="18" charset="-78"/>
                <a:cs typeface="Simplified Arabic" panose="02020603050405020304" pitchFamily="18" charset="-78"/>
              </a:rPr>
              <a:t>حركات القوة : وهي الحركات التي تؤدى عن طريق استعمال المجاميع العضلية للجسم كالذراعين وحزام الكتفين والبطن للتغلب على المقاومة الخارجية كالجاذبية الأرضية والتحكم في أوضاع الجسم والمحافظة على وضع الثبات وشكل الجسم أثناء أداء الحركات ، ومن الملاحظ ان حركات القوة تكون حركات بطيئة ، وقد قسمت حركات القوة إلى ثلاث مجاميع :</a:t>
            </a:r>
            <a:endParaRPr lang="en-US" dirty="0">
              <a:latin typeface="Simplified Arabic" panose="02020603050405020304" pitchFamily="18" charset="-78"/>
              <a:cs typeface="Simplified Arabic" panose="02020603050405020304" pitchFamily="18" charset="-78"/>
            </a:endParaRPr>
          </a:p>
          <a:p>
            <a:pPr lvl="0" algn="just"/>
            <a:r>
              <a:rPr lang="ar-SA" dirty="0">
                <a:latin typeface="Simplified Arabic" panose="02020603050405020304" pitchFamily="18" charset="-78"/>
                <a:cs typeface="Simplified Arabic" panose="02020603050405020304" pitchFamily="18" charset="-78"/>
              </a:rPr>
              <a:t>حركات قوة ثابتة : تتطلب حركات القوة الثابتة المحافظة على شكل الجسم وتثبيته في الوضع العمودي او الأفقي كالوقوف على اليدين او الرأس او الساعدين والموازين بأنواعها والأوضاع الأساسية كالوقوف والتعلق والارتكاز والجلوس والاستلقاء والاستناد الأمامي والخلفي ، ويصل اللاعب إلى هذه الأوضاع اما بالمرجحة او بالدفع او بالخفض ، والاتزان في أوضاع الثبات والمحافظة عليه لابد وان يكون هناك توافق وتعادل بين المجموعات العضلية العاملة أي التوافق بين العضلات العاملة والعضلات المضادة لها .</a:t>
            </a:r>
            <a:endParaRPr lang="en-US" dirty="0">
              <a:latin typeface="Simplified Arabic" panose="02020603050405020304" pitchFamily="18" charset="-78"/>
              <a:cs typeface="Simplified Arabic" panose="02020603050405020304" pitchFamily="18" charset="-78"/>
            </a:endParaRPr>
          </a:p>
          <a:p>
            <a:pPr lvl="0" algn="just"/>
            <a:r>
              <a:rPr lang="ar-SA" dirty="0">
                <a:latin typeface="Simplified Arabic" panose="02020603050405020304" pitchFamily="18" charset="-78"/>
                <a:cs typeface="Simplified Arabic" panose="02020603050405020304" pitchFamily="18" charset="-78"/>
              </a:rPr>
              <a:t>حركات رفع : وهي عمل عضلي للتغلب على مقاومة الجاذبية الأرضية مثل حركة الوقوف على اليدين من وضع الوقوف على الرأس او تسلق الحبال .</a:t>
            </a:r>
            <a:endParaRPr lang="en-US" dirty="0">
              <a:latin typeface="Simplified Arabic" panose="02020603050405020304" pitchFamily="18" charset="-78"/>
              <a:cs typeface="Simplified Arabic" panose="02020603050405020304" pitchFamily="18" charset="-78"/>
            </a:endParaRPr>
          </a:p>
          <a:p>
            <a:pPr lvl="0" algn="just"/>
            <a:r>
              <a:rPr lang="ar-SA" dirty="0">
                <a:latin typeface="Simplified Arabic" panose="02020603050405020304" pitchFamily="18" charset="-78"/>
                <a:cs typeface="Simplified Arabic" panose="02020603050405020304" pitchFamily="18" charset="-78"/>
              </a:rPr>
              <a:t>حركات خفض : وهي عمل عضلي استلامي مثل حركة الوقوف على الرأس من وضع الوقوف على اليدين .</a:t>
            </a:r>
            <a:endParaRPr lang="en-US" dirty="0">
              <a:latin typeface="Simplified Arabic" panose="02020603050405020304" pitchFamily="18" charset="-78"/>
              <a:cs typeface="Simplified Arabic" panose="02020603050405020304" pitchFamily="18" charset="-78"/>
            </a:endParaRPr>
          </a:p>
          <a:p>
            <a:pPr algn="just"/>
            <a:r>
              <a:rPr lang="ar-SA" b="1" dirty="0">
                <a:latin typeface="Simplified Arabic" panose="02020603050405020304" pitchFamily="18" charset="-78"/>
                <a:cs typeface="Simplified Arabic" panose="02020603050405020304" pitchFamily="18" charset="-78"/>
              </a:rPr>
              <a:t>مميزات حركات القوة :</a:t>
            </a:r>
            <a:endParaRPr lang="en-US" dirty="0">
              <a:latin typeface="Simplified Arabic" panose="02020603050405020304" pitchFamily="18" charset="-78"/>
              <a:cs typeface="Simplified Arabic" panose="02020603050405020304" pitchFamily="18" charset="-78"/>
            </a:endParaRPr>
          </a:p>
          <a:p>
            <a:pPr lvl="0" algn="just"/>
            <a:r>
              <a:rPr lang="ar-SA" dirty="0">
                <a:latin typeface="Simplified Arabic" panose="02020603050405020304" pitchFamily="18" charset="-78"/>
                <a:cs typeface="Simplified Arabic" panose="02020603050405020304" pitchFamily="18" charset="-78"/>
              </a:rPr>
              <a:t>بذل جهد عضلي كبير في أثناء سحب او رفع الجسم ببطء او عند الثبات والمحافظة على التوازن في الحركات الثابتة ( المستقيمة ) كالوقوف على اليدين والرأس والموازين .</a:t>
            </a:r>
            <a:endParaRPr lang="en-US" dirty="0">
              <a:latin typeface="Simplified Arabic" panose="02020603050405020304" pitchFamily="18" charset="-78"/>
              <a:cs typeface="Simplified Arabic" panose="02020603050405020304" pitchFamily="18" charset="-78"/>
            </a:endParaRPr>
          </a:p>
          <a:p>
            <a:pPr lvl="0" algn="just"/>
            <a:r>
              <a:rPr lang="ar-SA" dirty="0">
                <a:latin typeface="Simplified Arabic" panose="02020603050405020304" pitchFamily="18" charset="-78"/>
                <a:cs typeface="Simplified Arabic" panose="02020603050405020304" pitchFamily="18" charset="-78"/>
              </a:rPr>
              <a:t>استخدام قليل في الطاقة الحركية .</a:t>
            </a:r>
            <a:endParaRPr lang="en-US" dirty="0">
              <a:latin typeface="Simplified Arabic" panose="02020603050405020304" pitchFamily="18" charset="-78"/>
              <a:cs typeface="Simplified Arabic" panose="02020603050405020304" pitchFamily="18" charset="-78"/>
            </a:endParaRPr>
          </a:p>
          <a:p>
            <a:pPr lvl="0" algn="just"/>
            <a:r>
              <a:rPr lang="ar-SA" dirty="0">
                <a:latin typeface="Simplified Arabic" panose="02020603050405020304" pitchFamily="18" charset="-78"/>
                <a:cs typeface="Simplified Arabic" panose="02020603050405020304" pitchFamily="18" charset="-78"/>
              </a:rPr>
              <a:t>عبء كبير على الذراعين وحزام الكتفين .</a:t>
            </a:r>
            <a:endParaRPr lang="en-US" dirty="0">
              <a:latin typeface="Simplified Arabic" panose="02020603050405020304" pitchFamily="18" charset="-78"/>
              <a:cs typeface="Simplified Arabic" panose="02020603050405020304" pitchFamily="18" charset="-78"/>
            </a:endParaRPr>
          </a:p>
          <a:p>
            <a:pPr lvl="0" algn="just"/>
            <a:r>
              <a:rPr lang="ar-SA" dirty="0">
                <a:latin typeface="Simplified Arabic" panose="02020603050405020304" pitchFamily="18" charset="-78"/>
                <a:cs typeface="Simplified Arabic" panose="02020603050405020304" pitchFamily="18" charset="-78"/>
              </a:rPr>
              <a:t>صعوبة التنفس نتيجة للشد العضلي للمجاميع العضلية في الجسم وزيادة الضغط الداخلي للجسم ولذلك لا تعطى للأطفال بكثرة وخاصة اذا كان التدريب غير كافي .</a:t>
            </a:r>
            <a:endParaRPr lang="en-US" dirty="0">
              <a:latin typeface="Simplified Arabic" panose="02020603050405020304" pitchFamily="18" charset="-78"/>
              <a:cs typeface="Simplified Arabic" panose="02020603050405020304" pitchFamily="18" charset="-78"/>
            </a:endParaRPr>
          </a:p>
          <a:p>
            <a:pPr algn="just"/>
            <a:endParaRPr lang="ar-IQ"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431707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847928"/>
          </a:xfrm>
        </p:spPr>
        <p:txBody>
          <a:bodyPr>
            <a:normAutofit fontScale="92500" lnSpcReduction="10000"/>
          </a:bodyPr>
          <a:lstStyle/>
          <a:p>
            <a:pPr lvl="0" algn="just"/>
            <a:r>
              <a:rPr lang="ar-SA" dirty="0">
                <a:latin typeface="Simplified Arabic" panose="02020603050405020304" pitchFamily="18" charset="-78"/>
                <a:cs typeface="Simplified Arabic" panose="02020603050405020304" pitchFamily="18" charset="-78"/>
              </a:rPr>
              <a:t>حركات المرجحة : معظم الحركات </a:t>
            </a:r>
            <a:r>
              <a:rPr lang="ar-SA" dirty="0" err="1">
                <a:latin typeface="Simplified Arabic" panose="02020603050405020304" pitchFamily="18" charset="-78"/>
                <a:cs typeface="Simplified Arabic" panose="02020603050405020304" pitchFamily="18" charset="-78"/>
              </a:rPr>
              <a:t>الجمناستيكية</a:t>
            </a:r>
            <a:r>
              <a:rPr lang="ar-SA" dirty="0">
                <a:latin typeface="Simplified Arabic" panose="02020603050405020304" pitchFamily="18" charset="-78"/>
                <a:cs typeface="Simplified Arabic" panose="02020603050405020304" pitchFamily="18" charset="-78"/>
              </a:rPr>
              <a:t> على الأجهزة والأرض تؤدى من مرجحة الجسم او جزء من الجسم ، حيث تعتبر حركات المرجحة من الحركات المهمة في </a:t>
            </a:r>
            <a:r>
              <a:rPr lang="ar-SA" dirty="0" err="1">
                <a:latin typeface="Simplified Arabic" panose="02020603050405020304" pitchFamily="18" charset="-78"/>
                <a:cs typeface="Simplified Arabic" panose="02020603050405020304" pitchFamily="18" charset="-78"/>
              </a:rPr>
              <a:t>الجمناستك</a:t>
            </a:r>
            <a:r>
              <a:rPr lang="ar-SA" dirty="0">
                <a:latin typeface="Simplified Arabic" panose="02020603050405020304" pitchFamily="18" charset="-78"/>
                <a:cs typeface="Simplified Arabic" panose="02020603050405020304" pitchFamily="18" charset="-78"/>
              </a:rPr>
              <a:t> ، وتتم جميع حركات المرجحة بمسارات دائرية او شبه دائرية وبهذا ينطبق عليها قوانين الدوران ، والعلاقة الموجودة بين مرجحة كل الجسم ومرجحة جزء منه علاقة قوية ومتينة لا يمكن الفصل بينهما والمثال على ذلك حركة الطلوع بالكب على جهاز العقلة فنلاحظ : </a:t>
            </a:r>
            <a:endParaRPr lang="en-US" dirty="0">
              <a:latin typeface="Simplified Arabic" panose="02020603050405020304" pitchFamily="18" charset="-78"/>
              <a:cs typeface="Simplified Arabic" panose="02020603050405020304" pitchFamily="18" charset="-78"/>
            </a:endParaRPr>
          </a:p>
          <a:p>
            <a:pPr lvl="0" algn="just"/>
            <a:r>
              <a:rPr lang="ar-SA" dirty="0">
                <a:latin typeface="Simplified Arabic" panose="02020603050405020304" pitchFamily="18" charset="-78"/>
                <a:cs typeface="Simplified Arabic" panose="02020603050405020304" pitchFamily="18" charset="-78"/>
              </a:rPr>
              <a:t>تغير حركة الجسم عبر الجهاز .</a:t>
            </a:r>
            <a:endParaRPr lang="en-US" dirty="0">
              <a:latin typeface="Simplified Arabic" panose="02020603050405020304" pitchFamily="18" charset="-78"/>
              <a:cs typeface="Simplified Arabic" panose="02020603050405020304" pitchFamily="18" charset="-78"/>
            </a:endParaRPr>
          </a:p>
          <a:p>
            <a:pPr lvl="0" algn="just"/>
            <a:r>
              <a:rPr lang="ar-SA" dirty="0">
                <a:latin typeface="Simplified Arabic" panose="02020603050405020304" pitchFamily="18" charset="-78"/>
                <a:cs typeface="Simplified Arabic" panose="02020603050405020304" pitchFamily="18" charset="-78"/>
              </a:rPr>
              <a:t>تغير حركة جزء من الجسم إلى جزء اخر .</a:t>
            </a:r>
            <a:endParaRPr lang="en-US" dirty="0">
              <a:latin typeface="Simplified Arabic" panose="02020603050405020304" pitchFamily="18" charset="-78"/>
              <a:cs typeface="Simplified Arabic" panose="02020603050405020304" pitchFamily="18" charset="-78"/>
            </a:endParaRPr>
          </a:p>
          <a:p>
            <a:pPr lvl="0" algn="just"/>
            <a:r>
              <a:rPr lang="ar-SA" dirty="0">
                <a:latin typeface="Simplified Arabic" panose="02020603050405020304" pitchFamily="18" charset="-78"/>
                <a:cs typeface="Simplified Arabic" panose="02020603050405020304" pitchFamily="18" charset="-78"/>
              </a:rPr>
              <a:t>تغير حركة الجسم كله تبعا لتغير جزءا منه </a:t>
            </a:r>
            <a:r>
              <a:rPr lang="ar-SA" dirty="0" smtClean="0">
                <a:latin typeface="Simplified Arabic" panose="02020603050405020304" pitchFamily="18" charset="-78"/>
                <a:cs typeface="Simplified Arabic" panose="02020603050405020304" pitchFamily="18" charset="-78"/>
              </a:rPr>
              <a:t>.</a:t>
            </a:r>
            <a:endParaRPr lang="en-US" dirty="0">
              <a:latin typeface="Simplified Arabic" panose="02020603050405020304" pitchFamily="18" charset="-78"/>
              <a:cs typeface="Simplified Arabic" panose="02020603050405020304" pitchFamily="18" charset="-78"/>
            </a:endParaRPr>
          </a:p>
          <a:p>
            <a:pPr algn="just"/>
            <a:r>
              <a:rPr lang="ar-SA" b="1" dirty="0">
                <a:latin typeface="Simplified Arabic" panose="02020603050405020304" pitchFamily="18" charset="-78"/>
                <a:cs typeface="Simplified Arabic" panose="02020603050405020304" pitchFamily="18" charset="-78"/>
              </a:rPr>
              <a:t>مميزات حركات المرجحة :</a:t>
            </a:r>
            <a:endParaRPr lang="en-US" dirty="0">
              <a:latin typeface="Simplified Arabic" panose="02020603050405020304" pitchFamily="18" charset="-78"/>
              <a:cs typeface="Simplified Arabic" panose="02020603050405020304" pitchFamily="18" charset="-78"/>
            </a:endParaRPr>
          </a:p>
          <a:p>
            <a:pPr lvl="0" algn="just"/>
            <a:r>
              <a:rPr lang="ar-SA" dirty="0">
                <a:latin typeface="Simplified Arabic" panose="02020603050405020304" pitchFamily="18" charset="-78"/>
                <a:cs typeface="Simplified Arabic" panose="02020603050405020304" pitchFamily="18" charset="-78"/>
              </a:rPr>
              <a:t>قوة مميزة بالسرعة في استخدام العضلات وتوافق وسرعة رد الفعل .</a:t>
            </a:r>
            <a:endParaRPr lang="en-US" dirty="0">
              <a:latin typeface="Simplified Arabic" panose="02020603050405020304" pitchFamily="18" charset="-78"/>
              <a:cs typeface="Simplified Arabic" panose="02020603050405020304" pitchFamily="18" charset="-78"/>
            </a:endParaRPr>
          </a:p>
          <a:p>
            <a:pPr lvl="0" algn="just"/>
            <a:r>
              <a:rPr lang="ar-SA" dirty="0">
                <a:latin typeface="Simplified Arabic" panose="02020603050405020304" pitchFamily="18" charset="-78"/>
                <a:cs typeface="Simplified Arabic" panose="02020603050405020304" pitchFamily="18" charset="-78"/>
              </a:rPr>
              <a:t>تبادل العمل العضلي الثابت والمتحرك ( </a:t>
            </a:r>
            <a:r>
              <a:rPr lang="ar-SA" dirty="0" err="1">
                <a:latin typeface="Simplified Arabic" panose="02020603050405020304" pitchFamily="18" charset="-78"/>
                <a:cs typeface="Simplified Arabic" panose="02020603050405020304" pitchFamily="18" charset="-78"/>
              </a:rPr>
              <a:t>ايزومترك</a:t>
            </a:r>
            <a:r>
              <a:rPr lang="ar-SA" dirty="0">
                <a:latin typeface="Simplified Arabic" panose="02020603050405020304" pitchFamily="18" charset="-78"/>
                <a:cs typeface="Simplified Arabic" panose="02020603050405020304" pitchFamily="18" charset="-78"/>
              </a:rPr>
              <a:t> </a:t>
            </a:r>
            <a:r>
              <a:rPr lang="ar-SA" dirty="0" err="1">
                <a:latin typeface="Simplified Arabic" panose="02020603050405020304" pitchFamily="18" charset="-78"/>
                <a:cs typeface="Simplified Arabic" panose="02020603050405020304" pitchFamily="18" charset="-78"/>
              </a:rPr>
              <a:t>والايزوتونك</a:t>
            </a:r>
            <a:r>
              <a:rPr lang="ar-SA" dirty="0">
                <a:latin typeface="Simplified Arabic" panose="02020603050405020304" pitchFamily="18" charset="-78"/>
                <a:cs typeface="Simplified Arabic" panose="02020603050405020304" pitchFamily="18" charset="-78"/>
              </a:rPr>
              <a:t> ) .</a:t>
            </a:r>
            <a:endParaRPr lang="en-US" dirty="0">
              <a:latin typeface="Simplified Arabic" panose="02020603050405020304" pitchFamily="18" charset="-78"/>
              <a:cs typeface="Simplified Arabic" panose="02020603050405020304" pitchFamily="18" charset="-78"/>
            </a:endParaRPr>
          </a:p>
          <a:p>
            <a:pPr lvl="0" algn="just"/>
            <a:r>
              <a:rPr lang="ar-SA" dirty="0">
                <a:latin typeface="Simplified Arabic" panose="02020603050405020304" pitchFamily="18" charset="-78"/>
                <a:cs typeface="Simplified Arabic" panose="02020603050405020304" pitchFamily="18" charset="-78"/>
              </a:rPr>
              <a:t>استخدام جيد في تطبيق القوانين الطبيعية والميكانيكية والتشريحية والفسيولوجية .</a:t>
            </a:r>
            <a:endParaRPr lang="en-US" dirty="0">
              <a:latin typeface="Simplified Arabic" panose="02020603050405020304" pitchFamily="18" charset="-78"/>
              <a:cs typeface="Simplified Arabic" panose="02020603050405020304" pitchFamily="18" charset="-78"/>
            </a:endParaRPr>
          </a:p>
          <a:p>
            <a:pPr lvl="0" algn="just"/>
            <a:r>
              <a:rPr lang="ar-SA" dirty="0">
                <a:latin typeface="Simplified Arabic" panose="02020603050405020304" pitchFamily="18" charset="-78"/>
                <a:cs typeface="Simplified Arabic" panose="02020603050405020304" pitchFamily="18" charset="-78"/>
              </a:rPr>
              <a:t>الاحتفاظ بالاتزان الحركي .</a:t>
            </a:r>
            <a:endParaRPr lang="en-US" dirty="0">
              <a:latin typeface="Simplified Arabic" panose="02020603050405020304" pitchFamily="18" charset="-78"/>
              <a:cs typeface="Simplified Arabic" panose="02020603050405020304" pitchFamily="18" charset="-78"/>
            </a:endParaRPr>
          </a:p>
          <a:p>
            <a:pPr lvl="0" algn="just"/>
            <a:r>
              <a:rPr lang="ar-SA" dirty="0">
                <a:latin typeface="Simplified Arabic" panose="02020603050405020304" pitchFamily="18" charset="-78"/>
                <a:cs typeface="Simplified Arabic" panose="02020603050405020304" pitchFamily="18" charset="-78"/>
              </a:rPr>
              <a:t>تعادل عمل القوة وتعاونه بين القوة الخارجية والداخلية .</a:t>
            </a:r>
            <a:endParaRPr lang="en-US" dirty="0">
              <a:latin typeface="Simplified Arabic" panose="02020603050405020304" pitchFamily="18" charset="-78"/>
              <a:cs typeface="Simplified Arabic" panose="02020603050405020304" pitchFamily="18" charset="-78"/>
            </a:endParaRPr>
          </a:p>
          <a:p>
            <a:endParaRPr lang="en-US" dirty="0"/>
          </a:p>
        </p:txBody>
      </p:sp>
    </p:spTree>
    <p:extLst>
      <p:ext uri="{BB962C8B-B14F-4D97-AF65-F5344CB8AC3E}">
        <p14:creationId xmlns:p14="http://schemas.microsoft.com/office/powerpoint/2010/main" val="1645112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847928"/>
          </a:xfrm>
        </p:spPr>
        <p:txBody>
          <a:bodyPr>
            <a:normAutofit fontScale="85000" lnSpcReduction="20000"/>
          </a:bodyPr>
          <a:lstStyle/>
          <a:p>
            <a:pPr algn="just"/>
            <a:r>
              <a:rPr lang="ar-SA" b="1" dirty="0">
                <a:latin typeface="Simplified Arabic" panose="02020603050405020304" pitchFamily="18" charset="-78"/>
                <a:cs typeface="Simplified Arabic" panose="02020603050405020304" pitchFamily="18" charset="-78"/>
              </a:rPr>
              <a:t>بعض النقاط العامة في المرجحة :</a:t>
            </a:r>
            <a:endParaRPr lang="en-US" dirty="0">
              <a:latin typeface="Simplified Arabic" panose="02020603050405020304" pitchFamily="18" charset="-78"/>
              <a:cs typeface="Simplified Arabic" panose="02020603050405020304" pitchFamily="18" charset="-78"/>
            </a:endParaRPr>
          </a:p>
          <a:p>
            <a:pPr lvl="0" algn="just"/>
            <a:r>
              <a:rPr lang="ar-SA" dirty="0">
                <a:latin typeface="Simplified Arabic" panose="02020603050405020304" pitchFamily="18" charset="-78"/>
                <a:cs typeface="Simplified Arabic" panose="02020603050405020304" pitchFamily="18" charset="-78"/>
              </a:rPr>
              <a:t>في المرجحة الأمامية يكون كل الجسم إلى الأمام .</a:t>
            </a:r>
            <a:endParaRPr lang="en-US" dirty="0">
              <a:latin typeface="Simplified Arabic" panose="02020603050405020304" pitchFamily="18" charset="-78"/>
              <a:cs typeface="Simplified Arabic" panose="02020603050405020304" pitchFamily="18" charset="-78"/>
            </a:endParaRPr>
          </a:p>
          <a:p>
            <a:pPr lvl="0" algn="just"/>
            <a:r>
              <a:rPr lang="ar-SA" dirty="0">
                <a:latin typeface="Simplified Arabic" panose="02020603050405020304" pitchFamily="18" charset="-78"/>
                <a:cs typeface="Simplified Arabic" panose="02020603050405020304" pitchFamily="18" charset="-78"/>
              </a:rPr>
              <a:t>في المرجحة الخلفية يكون كل الجسم الى الخلف ، ما عدا المرجحة على المتوازي تكون الاكتاف عكس اتجاه المرجحة .</a:t>
            </a:r>
            <a:endParaRPr lang="en-US" dirty="0">
              <a:latin typeface="Simplified Arabic" panose="02020603050405020304" pitchFamily="18" charset="-78"/>
              <a:cs typeface="Simplified Arabic" panose="02020603050405020304" pitchFamily="18" charset="-78"/>
            </a:endParaRPr>
          </a:p>
          <a:p>
            <a:pPr lvl="0" algn="just"/>
            <a:r>
              <a:rPr lang="ar-SA" dirty="0">
                <a:latin typeface="Simplified Arabic" panose="02020603050405020304" pitchFamily="18" charset="-78"/>
                <a:cs typeface="Simplified Arabic" panose="02020603050405020304" pitchFamily="18" charset="-78"/>
              </a:rPr>
              <a:t>ان لكل مرجحة ثلاث نقاط ، نقطتان ساكنتان ، واحدة للأمام والأخرى للخلف والنقطة الثالثة هي العميقة حيث يكون الجسم فيها مستقيما في جميع أنواع المرجحات .</a:t>
            </a:r>
            <a:endParaRPr lang="en-US" dirty="0">
              <a:latin typeface="Simplified Arabic" panose="02020603050405020304" pitchFamily="18" charset="-78"/>
              <a:cs typeface="Simplified Arabic" panose="02020603050405020304" pitchFamily="18" charset="-78"/>
            </a:endParaRPr>
          </a:p>
          <a:p>
            <a:pPr lvl="0" algn="just"/>
            <a:r>
              <a:rPr lang="ar-SA" dirty="0">
                <a:latin typeface="Simplified Arabic" panose="02020603050405020304" pitchFamily="18" charset="-78"/>
                <a:cs typeface="Simplified Arabic" panose="02020603050405020304" pitchFamily="18" charset="-78"/>
              </a:rPr>
              <a:t>ان العوامل الطبيعية تؤثر على الجسم أثناء المرجحة ، ويظهر هذا التأثير على المرجحة نفسها ومن هذه العوامل قانون الثبات والجاذبية الأرضية والاحتكاك وضغط الهواء والكتلة والوزن </a:t>
            </a:r>
            <a:r>
              <a:rPr lang="ar-SA" dirty="0" smtClean="0">
                <a:latin typeface="Simplified Arabic" panose="02020603050405020304" pitchFamily="18" charset="-78"/>
                <a:cs typeface="Simplified Arabic" panose="02020603050405020304" pitchFamily="18" charset="-78"/>
              </a:rPr>
              <a:t>.</a:t>
            </a:r>
            <a:endParaRPr lang="en-US" dirty="0">
              <a:latin typeface="Simplified Arabic" panose="02020603050405020304" pitchFamily="18" charset="-78"/>
              <a:cs typeface="Simplified Arabic" panose="02020603050405020304" pitchFamily="18" charset="-78"/>
            </a:endParaRPr>
          </a:p>
          <a:p>
            <a:pPr algn="just"/>
            <a:r>
              <a:rPr lang="ar-SA" b="1" dirty="0">
                <a:latin typeface="Simplified Arabic" panose="02020603050405020304" pitchFamily="18" charset="-78"/>
                <a:cs typeface="Simplified Arabic" panose="02020603050405020304" pitchFamily="18" charset="-78"/>
              </a:rPr>
              <a:t>بعض الأخطاء في المرجحة :</a:t>
            </a:r>
            <a:endParaRPr lang="en-US" dirty="0">
              <a:latin typeface="Simplified Arabic" panose="02020603050405020304" pitchFamily="18" charset="-78"/>
              <a:cs typeface="Simplified Arabic" panose="02020603050405020304" pitchFamily="18" charset="-78"/>
            </a:endParaRPr>
          </a:p>
          <a:p>
            <a:pPr lvl="0" algn="just"/>
            <a:r>
              <a:rPr lang="ar-SA" dirty="0">
                <a:latin typeface="Simplified Arabic" panose="02020603050405020304" pitchFamily="18" charset="-78"/>
                <a:cs typeface="Simplified Arabic" panose="02020603050405020304" pitchFamily="18" charset="-78"/>
              </a:rPr>
              <a:t>تحريك الأكتاف في المرجحة على المتوازي للأمام والخلف كثيرا مما يسبب فقدان التوازن والسيطرة على الجسم .</a:t>
            </a:r>
            <a:endParaRPr lang="en-US" dirty="0">
              <a:latin typeface="Simplified Arabic" panose="02020603050405020304" pitchFamily="18" charset="-78"/>
              <a:cs typeface="Simplified Arabic" panose="02020603050405020304" pitchFamily="18" charset="-78"/>
            </a:endParaRPr>
          </a:p>
          <a:p>
            <a:pPr lvl="0" algn="just"/>
            <a:r>
              <a:rPr lang="ar-SA" dirty="0">
                <a:latin typeface="Simplified Arabic" panose="02020603050405020304" pitchFamily="18" charset="-78"/>
                <a:cs typeface="Simplified Arabic" panose="02020603050405020304" pitchFamily="18" charset="-78"/>
              </a:rPr>
              <a:t>إحداث زاوية بين الذراعين والجذع ( مفصل الكتف ) في المرجحة على العقلة والحلق .</a:t>
            </a:r>
            <a:endParaRPr lang="en-US" dirty="0">
              <a:latin typeface="Simplified Arabic" panose="02020603050405020304" pitchFamily="18" charset="-78"/>
              <a:cs typeface="Simplified Arabic" panose="02020603050405020304" pitchFamily="18" charset="-78"/>
            </a:endParaRPr>
          </a:p>
          <a:p>
            <a:pPr lvl="0" algn="just"/>
            <a:r>
              <a:rPr lang="ar-SA" dirty="0">
                <a:latin typeface="Simplified Arabic" panose="02020603050405020304" pitchFamily="18" charset="-78"/>
                <a:cs typeface="Simplified Arabic" panose="02020603050405020304" pitchFamily="18" charset="-78"/>
              </a:rPr>
              <a:t>إحداث قوس كبير في الظهر بالمرجحة الأمامية والخلفية على الحلق .</a:t>
            </a:r>
            <a:endParaRPr lang="en-US" dirty="0">
              <a:latin typeface="Simplified Arabic" panose="02020603050405020304" pitchFamily="18" charset="-78"/>
              <a:cs typeface="Simplified Arabic" panose="02020603050405020304" pitchFamily="18" charset="-78"/>
            </a:endParaRPr>
          </a:p>
          <a:p>
            <a:pPr lvl="0" algn="just"/>
            <a:r>
              <a:rPr lang="ar-SA" dirty="0">
                <a:latin typeface="Simplified Arabic" panose="02020603050405020304" pitchFamily="18" charset="-78"/>
                <a:cs typeface="Simplified Arabic" panose="02020603050405020304" pitchFamily="18" charset="-78"/>
              </a:rPr>
              <a:t>مسك عارضة العقلة ، مسكه قوية وهذا يسبب زيادة في الاحتكاك وقلة في سرعة </a:t>
            </a:r>
            <a:r>
              <a:rPr lang="ar-IQ"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المرجحة </a:t>
            </a:r>
            <a:r>
              <a:rPr lang="ar-SA" dirty="0">
                <a:latin typeface="Simplified Arabic" panose="02020603050405020304" pitchFamily="18" charset="-78"/>
                <a:cs typeface="Simplified Arabic" panose="02020603050405020304" pitchFamily="18" charset="-78"/>
              </a:rPr>
              <a:t>.</a:t>
            </a:r>
            <a:endParaRPr lang="en-US" dirty="0">
              <a:latin typeface="Simplified Arabic" panose="02020603050405020304" pitchFamily="18" charset="-78"/>
              <a:cs typeface="Simplified Arabic" panose="02020603050405020304" pitchFamily="18" charset="-78"/>
            </a:endParaRPr>
          </a:p>
          <a:p>
            <a:pPr lvl="0" algn="just"/>
            <a:r>
              <a:rPr lang="ar-SA" dirty="0">
                <a:latin typeface="Simplified Arabic" panose="02020603050405020304" pitchFamily="18" charset="-78"/>
                <a:cs typeface="Simplified Arabic" panose="02020603050405020304" pitchFamily="18" charset="-78"/>
              </a:rPr>
              <a:t>عدم مد الجذع في النقطة العميقة .</a:t>
            </a:r>
            <a:endParaRPr lang="en-US" dirty="0">
              <a:latin typeface="Simplified Arabic" panose="02020603050405020304" pitchFamily="18" charset="-78"/>
              <a:cs typeface="Simplified Arabic" panose="02020603050405020304" pitchFamily="18" charset="-78"/>
            </a:endParaRPr>
          </a:p>
          <a:p>
            <a:pPr algn="just"/>
            <a:endParaRPr lang="ar-IQ"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482737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38271332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TotalTime>
  <Words>558</Words>
  <Application>Microsoft Office PowerPoint</Application>
  <PresentationFormat>عرض على الشاشة (3:4)‏</PresentationFormat>
  <Paragraphs>32</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تدفق</vt:lpstr>
      <vt:lpstr>حركات القوة وحركات المرجحة </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حركات القوة وحركات المرجحة </dc:title>
  <dc:creator>hp450</dc:creator>
  <cp:lastModifiedBy>hp450</cp:lastModifiedBy>
  <cp:revision>3</cp:revision>
  <dcterms:created xsi:type="dcterms:W3CDTF">2018-12-10T19:29:41Z</dcterms:created>
  <dcterms:modified xsi:type="dcterms:W3CDTF">2018-12-10T19:33:12Z</dcterms:modified>
</cp:coreProperties>
</file>